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C910F-AFC9-938C-034A-5654A660C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31931F4-BD7A-3397-1B3F-3AFF026E4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F32804-C227-D7E7-60D1-0BC6B1214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86F5DA-87E4-0CB4-6F32-7FFF7763E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4A9825-86F0-DA57-6DB4-782AF4DE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49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F9E16F-935D-D4AE-0144-E07D7BACA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7B9E28F-5373-042C-5636-7EE73E43B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B82970-4143-7832-70AE-3A62CE5D8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AF949D-DA36-DA2C-4D63-575BE4D0A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7FA7F1-E94B-FE92-3677-AA1BAAFE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948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67C9456-9017-02D8-0554-7D1AAB40E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9B1193-DC36-1D88-360F-4139C96E3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5112F-683F-6DE8-CB9B-B7169176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8A8D9F-8061-B151-BC66-CDAE61F1A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B3EFA8-0226-25C2-B6D9-75F5A6DC1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69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A72B60-790A-04EA-9CAB-19ECF9A40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FFD4CF-BAF1-2E1C-8586-C45121B29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EB9581-2C11-DC65-BC29-E29498BB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9E5A2F-8197-EA52-19D8-2F0593608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9CA5C2-D369-FF11-1571-6BCA6772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99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751BFC-9554-38D5-4BF3-491DA0C6D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87B0A8-17CC-9E96-21B9-F335F9BD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0A5823-308D-A9FC-00DB-EEC1696AA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28367A-FAA6-46D9-A2CF-258EF76F9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75F7D0-9500-47AE-013A-BCBADCFA4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30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55ABF3-FB28-FB1D-5005-2523D7AB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44921E-0345-6D59-07A4-6F9E6F1296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C809CFD-3405-8687-1FF5-752F681767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B2361C-1F77-4DF5-6FEF-2E60B100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AB4249-231F-4B39-8B8C-02BD747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254B5-C29B-6A88-6508-2B0653BA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55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CE0C66-74D8-C985-D89F-2F3888577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65498C-2A0C-C698-3B9B-E55298992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6CE556-01FD-2372-9A2D-A845BFC55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914BE85-D02A-531C-C5D6-AF0CB5087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8CEEAF9-C829-20F3-1F6E-F7A6F6468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B9AFAEF-1F6F-2886-BB91-30881D7A5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69BA198-A51B-497B-7FFD-544F04F6C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B14924-B307-9D5D-FB29-BFEC29771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200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56BC04-B979-3595-037F-56D72F6E0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82C7AA6-44FE-D479-12C6-EA9F39EC3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15F4FF-9FA8-DB1C-04E0-BF6820EA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714B25-355C-0E4F-87CB-898E81F3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8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91C06FD-8319-D48E-A3FB-6291FA66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BC9E00-FA0F-FAF8-A3DF-232B8025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9CED06-9F9C-A575-18CF-FA94E4051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84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3C6DEC-35A2-0445-18C3-FF78A067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FA3C72-D100-6285-91EB-7EC6F8971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6AFC72-979E-B040-D8D2-DACD82A78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20B29B-D746-4A01-16AD-0AD95121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4A177A7-6852-5080-2C77-2A67BB20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DFFDAE-CF32-DF1F-D87E-9EA365EB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25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0FCCB4-160B-DBAF-3192-C27514C5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A18B7B-5117-F843-F2E6-462CBC80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FA19A1-5F04-BAF2-0F50-3600E1F39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DF2FAD-17DC-24B2-FDC7-F0B9B1871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81467E-6E6D-93C7-66A2-009D7765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253F421-B70C-3585-AB5C-412A78186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31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3D58DE-274A-1BDA-7D9C-D15D7D6F5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B0BC50-F337-A244-82B3-B137F6992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FD4ABA-ABB1-9FCB-D032-7979D6EA8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D3CEF5-EBB2-424A-B70E-49F88A882166}" type="datetimeFigureOut">
              <a:rPr kumimoji="1" lang="ja-JP" altLang="en-US" smtClean="0"/>
              <a:t>2026/3/7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0EE2D-E170-F32B-8094-CC77456B1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ADFDC5-3F7A-B9F2-A785-2A70E679C4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F9E816-0B70-4748-AB69-3EE6D26882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15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34261C-1FEB-ACC8-7D87-DDD03F289A89}"/>
              </a:ext>
            </a:extLst>
          </p:cNvPr>
          <p:cNvSpPr txBox="1"/>
          <p:nvPr/>
        </p:nvSpPr>
        <p:spPr>
          <a:xfrm>
            <a:off x="257175" y="142876"/>
            <a:ext cx="311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研修企画書の記載ポイント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5767260-FDBA-2DA3-0E54-45E1BC20C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324663"/>
              </p:ext>
            </p:extLst>
          </p:nvPr>
        </p:nvGraphicFramePr>
        <p:xfrm>
          <a:off x="323850" y="655373"/>
          <a:ext cx="11272838" cy="583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83744">
                  <a:extLst>
                    <a:ext uri="{9D8B030D-6E8A-4147-A177-3AD203B41FA5}">
                      <a16:colId xmlns:a16="http://schemas.microsoft.com/office/drawing/2014/main" val="2902252005"/>
                    </a:ext>
                  </a:extLst>
                </a:gridCol>
                <a:gridCol w="7989094">
                  <a:extLst>
                    <a:ext uri="{9D8B030D-6E8A-4147-A177-3AD203B41FA5}">
                      <a16:colId xmlns:a16="http://schemas.microsoft.com/office/drawing/2014/main" val="3034976637"/>
                    </a:ext>
                  </a:extLst>
                </a:gridCol>
              </a:tblGrid>
              <a:tr h="43268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97396"/>
                  </a:ext>
                </a:extLst>
              </a:tr>
              <a:tr h="1102460">
                <a:tc>
                  <a:txBody>
                    <a:bodyPr/>
                    <a:lstStyle/>
                    <a:p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目的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（そもそも、なぜ</a:t>
                      </a:r>
                      <a:r>
                        <a:rPr kumimoji="1" lang="en-US" altLang="ja-JP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PM</a:t>
                      </a:r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研修が必要か）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・業務現場で、起きている問題</a:t>
                      </a:r>
                      <a:endParaRPr kumimoji="1" lang="en-US" altLang="ja-JP" sz="1400" b="0" kern="1200" dirty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・そこから発生している直接的損失、間接的に発生している機会損失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・従業員ロイヤリティ低下や離職率の観点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・顧客の満足度、継続率への影響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3709183"/>
                  </a:ext>
                </a:extLst>
              </a:tr>
              <a:tr h="853517">
                <a:tc>
                  <a:txBody>
                    <a:bodyPr/>
                    <a:lstStyle/>
                    <a:p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期待効果</a:t>
                      </a:r>
                      <a:endParaRPr kumimoji="1" lang="en-US" altLang="ja-JP" sz="1400" b="0" kern="1200" dirty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（実施によって、どうなりたいか）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・実施し、成功した場合の想定効果（売上や利益率等へのインパクト）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・対象者に、どのような意識や行動の変容が起きてほしいか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・問題を解消できた場合に予防できる、自社や自組織のリスク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4389582"/>
                  </a:ext>
                </a:extLst>
              </a:tr>
              <a:tr h="1600345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仕様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（どんなふうに実施したいか）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・学習目標とテーマ、ゴール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・学習環境（対面授業、オンラインなど）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・学習者の人数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・学習者は誰か（職種、経験年数、部署など）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・学習内容（計画立案、問題対処、リスク防止　など）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・学習体験の質（楽しく学ぶ、深く考える　など）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708432"/>
                  </a:ext>
                </a:extLst>
              </a:tr>
              <a:tr h="184928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（具体的な内容の想定イメージ）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◯学習スタイル（講義、議論、体験、実践など）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◯カリキュラムの構成やシラバス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◯教材、コンテンツ（テキスト、動画など）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◯インタラクション設計（クイズ、ディスカッション）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◯タイムテーブル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◯講師やファシリテーターのペルソナイメージ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◯評価、効果測定方法の検討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370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4364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93BCBF-E743-A1A9-D121-365380C82974}"/>
              </a:ext>
            </a:extLst>
          </p:cNvPr>
          <p:cNvSpPr txBox="1"/>
          <p:nvPr/>
        </p:nvSpPr>
        <p:spPr>
          <a:xfrm>
            <a:off x="257175" y="142876"/>
            <a:ext cx="4188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研修企画書の記載例（</a:t>
            </a:r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ITPM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の場合）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26D31A4-F42D-FEF8-E453-B741D3249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349903"/>
              </p:ext>
            </p:extLst>
          </p:nvPr>
        </p:nvGraphicFramePr>
        <p:xfrm>
          <a:off x="323850" y="655373"/>
          <a:ext cx="11272838" cy="5929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744">
                  <a:extLst>
                    <a:ext uri="{9D8B030D-6E8A-4147-A177-3AD203B41FA5}">
                      <a16:colId xmlns:a16="http://schemas.microsoft.com/office/drawing/2014/main" val="2902252005"/>
                    </a:ext>
                  </a:extLst>
                </a:gridCol>
                <a:gridCol w="7989094">
                  <a:extLst>
                    <a:ext uri="{9D8B030D-6E8A-4147-A177-3AD203B41FA5}">
                      <a16:colId xmlns:a16="http://schemas.microsoft.com/office/drawing/2014/main" val="3034976637"/>
                    </a:ext>
                  </a:extLst>
                </a:gridCol>
              </a:tblGrid>
              <a:tr h="43268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97396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目的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（そもそも、なぜ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PM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研修が必要か）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現場課題：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プロジェクト遅延、品質問題、仕様変更頻発、調整不足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損失：追加コスト・手戻り増加・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投資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ROI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低下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機会損失：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DX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推進遅延・市場投入遅れ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組織影響：炎上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PJ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による離職リスク、顧客満足度低下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3709183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期待効果</a:t>
                      </a:r>
                      <a:endParaRPr kumimoji="1" lang="en-US" altLang="ja-JP" sz="1400" b="0" i="0" kern="1200" dirty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（実施によって、どうなりたいか）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遅延率・コスト超過率の低減</a:t>
                      </a:r>
                    </a:p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PM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計画力・リスク管理力向上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ステークホルダー合意形成力向上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大規模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PJ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失敗リスクの予防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438958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仕様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（どんなふうに実施したいか）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対象：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部門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PM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・開発リーダー（経験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3〜10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年）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20〜30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形式：対面＋オンライン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テーマ：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プロジェクト計画・リスク管理・問題対処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70843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（具体的な内容の想定イメージ）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学習：講義＋ケース＋演習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内容：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PM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基礎／計画立案／リスク管理／ステークホルダー管理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講師：大規模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IT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プロジェクト経験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PM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評価：ケース課題・事前事後テスト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370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12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1A621-C372-6BEB-6285-507D14378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73868D-4CD9-D638-4F8B-D7A548794F69}"/>
              </a:ext>
            </a:extLst>
          </p:cNvPr>
          <p:cNvSpPr txBox="1"/>
          <p:nvPr/>
        </p:nvSpPr>
        <p:spPr>
          <a:xfrm>
            <a:off x="257175" y="142876"/>
            <a:ext cx="486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研修企画書の記載例（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新規事業</a:t>
            </a:r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の場合）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6986704-08B0-D1C8-CC29-3B71572DB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447786"/>
              </p:ext>
            </p:extLst>
          </p:nvPr>
        </p:nvGraphicFramePr>
        <p:xfrm>
          <a:off x="323850" y="655373"/>
          <a:ext cx="11272838" cy="5929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744">
                  <a:extLst>
                    <a:ext uri="{9D8B030D-6E8A-4147-A177-3AD203B41FA5}">
                      <a16:colId xmlns:a16="http://schemas.microsoft.com/office/drawing/2014/main" val="2902252005"/>
                    </a:ext>
                  </a:extLst>
                </a:gridCol>
                <a:gridCol w="7989094">
                  <a:extLst>
                    <a:ext uri="{9D8B030D-6E8A-4147-A177-3AD203B41FA5}">
                      <a16:colId xmlns:a16="http://schemas.microsoft.com/office/drawing/2014/main" val="3034976637"/>
                    </a:ext>
                  </a:extLst>
                </a:gridCol>
              </a:tblGrid>
              <a:tr h="43268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97396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目的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（そもそも、なぜ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PM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研修が必要か）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現場課題：新規事業が途中停滞、検証プロセス曖昧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損失：事業投資の無駄、立ち上げ遅延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機会損失：市場機会逸失、競合先行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組織影響：挑戦機会不足によるモチベーション低下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3709183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期待効果</a:t>
                      </a:r>
                      <a:endParaRPr kumimoji="1" lang="en-US" altLang="ja-JP" sz="1400" b="0" i="0" kern="1200" dirty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（実施によって、どうなりたいか）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新規事業成功率向上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仮説検証型プロジェクト推進力向上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市場投入スピード向上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大規模投資失敗の予防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438958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仕様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（どんなふうに実施したいか）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対象：新規事業担当・商品企画（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15〜25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形式：対面ワークショップ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テーマ：顧客課題探索・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MVP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設計・仮説検証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70843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（具体的な内容の想定イメージ）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学習：講義＋ワークショップ＋ピッチ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内容：顧客探索／ビジネスモデル／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MVP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検証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講師：新規事業責任者・スタートアップ経験者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評価：事業案ピッチ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370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757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B539E-8603-6201-148E-9600861C4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ECC7DEF-A39A-29D4-28EA-0493F357D63A}"/>
              </a:ext>
            </a:extLst>
          </p:cNvPr>
          <p:cNvSpPr txBox="1"/>
          <p:nvPr/>
        </p:nvSpPr>
        <p:spPr>
          <a:xfrm>
            <a:off x="257175" y="142876"/>
            <a:ext cx="5194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PM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研修企画書の記載例（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仕事基礎力向上</a:t>
            </a:r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の場合）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9FDD6FB1-5DB1-8EDC-FC06-7FBC10CA3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168886"/>
              </p:ext>
            </p:extLst>
          </p:nvPr>
        </p:nvGraphicFramePr>
        <p:xfrm>
          <a:off x="323850" y="655373"/>
          <a:ext cx="11272838" cy="5929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744">
                  <a:extLst>
                    <a:ext uri="{9D8B030D-6E8A-4147-A177-3AD203B41FA5}">
                      <a16:colId xmlns:a16="http://schemas.microsoft.com/office/drawing/2014/main" val="2902252005"/>
                    </a:ext>
                  </a:extLst>
                </a:gridCol>
                <a:gridCol w="7989094">
                  <a:extLst>
                    <a:ext uri="{9D8B030D-6E8A-4147-A177-3AD203B41FA5}">
                      <a16:colId xmlns:a16="http://schemas.microsoft.com/office/drawing/2014/main" val="3034976637"/>
                    </a:ext>
                  </a:extLst>
                </a:gridCol>
              </a:tblGrid>
              <a:tr h="432686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597396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目的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（そもそも、なぜ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PM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研修が必要か）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現場課題：仕事進行の属人化、タスク整理不足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損失：業務効率低下、意思決定遅延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機会損失：企画実行スピード低下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組織影響：業務混乱によるストレス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3709183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期待効果</a:t>
                      </a:r>
                      <a:endParaRPr kumimoji="1" lang="en-US" altLang="ja-JP" sz="1400" b="0" i="0" kern="1200" dirty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（実施によって、どうなりたいか）</a:t>
                      </a:r>
                      <a:br>
                        <a:rPr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業務効率向上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計画的な仕事推進習慣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チーム協働力向上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業務停滞リスク予防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438958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仕様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（どんなふうに実施したいか）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対象：若手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〜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中堅の企画・総合職（約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名）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形式：オンライン＋対面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テーマ：タスク管理・計画立案・進捗管理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708432"/>
                  </a:ext>
                </a:extLst>
              </a:tr>
              <a:tr h="137424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（具体的な内容の想定イメージ）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学習：ミニ講義＋ワークショップ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内容：仕事をプロジェクト化／目標設定／進捗管理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講師：企業研修経験豊富なビジネススキル講師</a:t>
                      </a: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評価：自己評価・上司フィードバック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370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20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784</Words>
  <Application>Microsoft Office PowerPoint</Application>
  <PresentationFormat>ワイド画面</PresentationFormat>
  <Paragraphs>104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UD デジタル 教科書体 NK-R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洋平 後藤</dc:creator>
  <cp:lastModifiedBy>洋平 後藤</cp:lastModifiedBy>
  <cp:revision>2</cp:revision>
  <dcterms:created xsi:type="dcterms:W3CDTF">2026-03-07T02:09:19Z</dcterms:created>
  <dcterms:modified xsi:type="dcterms:W3CDTF">2026-03-07T02:34:54Z</dcterms:modified>
</cp:coreProperties>
</file>